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4" r:id="rId2"/>
  </p:sldIdLst>
  <p:sldSz cx="6858000" cy="9144000" type="screen4x3"/>
  <p:notesSz cx="6864350" cy="9996488"/>
  <p:embeddedFontLst>
    <p:embeddedFont>
      <p:font typeface="맑은 고딕" pitchFamily="50" charset="-127"/>
      <p:regular r:id="rId3"/>
      <p:bold r:id="rId4"/>
    </p:embeddedFont>
    <p:embeddedFont>
      <p:font typeface="나눔고딕" pitchFamily="50" charset="-127"/>
      <p:regular r:id="rId5"/>
      <p:bold r:id="rId6"/>
    </p:embeddedFont>
    <p:embeddedFont>
      <p:font typeface="나눔고딕 ExtraBold" pitchFamily="50" charset="-127"/>
      <p:bold r:id="rId7"/>
    </p:embeddedFont>
    <p:embeddedFont>
      <p:font typeface="한글아씨-테트리스L" pitchFamily="18" charset="-127"/>
      <p:regular r:id="rId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66FF66"/>
    <a:srgbClr val="00CC99"/>
    <a:srgbClr val="00FF99"/>
    <a:srgbClr val="66FF99"/>
    <a:srgbClr val="CC66FF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4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779BD-0A61-4DED-82CD-CA42E110A81B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C344-AF2B-47BA-AE62-D7D4421B1C8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779BD-0A61-4DED-82CD-CA42E110A81B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C344-AF2B-47BA-AE62-D7D4421B1C8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779BD-0A61-4DED-82CD-CA42E110A81B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C344-AF2B-47BA-AE62-D7D4421B1C8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779BD-0A61-4DED-82CD-CA42E110A81B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C344-AF2B-47BA-AE62-D7D4421B1C8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779BD-0A61-4DED-82CD-CA42E110A81B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C344-AF2B-47BA-AE62-D7D4421B1C8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779BD-0A61-4DED-82CD-CA42E110A81B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C344-AF2B-47BA-AE62-D7D4421B1C8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779BD-0A61-4DED-82CD-CA42E110A81B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C344-AF2B-47BA-AE62-D7D4421B1C8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779BD-0A61-4DED-82CD-CA42E110A81B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C344-AF2B-47BA-AE62-D7D4421B1C8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779BD-0A61-4DED-82CD-CA42E110A81B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C344-AF2B-47BA-AE62-D7D4421B1C8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779BD-0A61-4DED-82CD-CA42E110A81B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C344-AF2B-47BA-AE62-D7D4421B1C8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779BD-0A61-4DED-82CD-CA42E110A81B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C344-AF2B-47BA-AE62-D7D4421B1C8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779BD-0A61-4DED-82CD-CA42E110A81B}" type="datetimeFigureOut">
              <a:rPr lang="ko-KR" altLang="en-US" smtClean="0"/>
              <a:pPr/>
              <a:t>2014-04-24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6C344-AF2B-47BA-AE62-D7D4421B1C8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750" l="0" r="98750"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87779" y="539552"/>
            <a:ext cx="2297605" cy="1577580"/>
          </a:xfrm>
          <a:prstGeom prst="rect">
            <a:avLst/>
          </a:prstGeom>
        </p:spPr>
      </p:pic>
      <p:grpSp>
        <p:nvGrpSpPr>
          <p:cNvPr id="2" name="그룹 53"/>
          <p:cNvGrpSpPr/>
          <p:nvPr/>
        </p:nvGrpSpPr>
        <p:grpSpPr>
          <a:xfrm>
            <a:off x="0" y="8532440"/>
            <a:ext cx="6858000" cy="611561"/>
            <a:chOff x="-214314" y="6143620"/>
            <a:chExt cx="9644098" cy="714380"/>
          </a:xfrm>
          <a:gradFill flip="none" rotWithShape="1">
            <a:gsLst>
              <a:gs pos="0">
                <a:srgbClr val="66FF33">
                  <a:alpha val="80000"/>
                </a:srgbClr>
              </a:gs>
              <a:gs pos="50000">
                <a:srgbClr val="66FF33">
                  <a:alpha val="50000"/>
                </a:srgbClr>
              </a:gs>
              <a:gs pos="100000">
                <a:srgbClr val="66FF33">
                  <a:alpha val="20000"/>
                </a:srgbClr>
              </a:gs>
            </a:gsLst>
            <a:lin ang="16200000" scaled="1"/>
            <a:tileRect/>
          </a:gradFill>
        </p:grpSpPr>
        <p:sp>
          <p:nvSpPr>
            <p:cNvPr id="37" name="이등변 삼각형 36"/>
            <p:cNvSpPr/>
            <p:nvPr/>
          </p:nvSpPr>
          <p:spPr>
            <a:xfrm>
              <a:off x="-214314" y="6143644"/>
              <a:ext cx="642910" cy="5000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-214314" y="6643710"/>
              <a:ext cx="9644098" cy="21429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이등변 삼각형 39"/>
            <p:cNvSpPr/>
            <p:nvPr/>
          </p:nvSpPr>
          <p:spPr>
            <a:xfrm>
              <a:off x="428596" y="6143644"/>
              <a:ext cx="642910" cy="5000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이등변 삼각형 40"/>
            <p:cNvSpPr/>
            <p:nvPr/>
          </p:nvSpPr>
          <p:spPr>
            <a:xfrm>
              <a:off x="1071570" y="6143644"/>
              <a:ext cx="642910" cy="5000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이등변 삼각형 41"/>
            <p:cNvSpPr/>
            <p:nvPr/>
          </p:nvSpPr>
          <p:spPr>
            <a:xfrm>
              <a:off x="1714480" y="6143668"/>
              <a:ext cx="642910" cy="5000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이등변 삼각형 42"/>
            <p:cNvSpPr/>
            <p:nvPr/>
          </p:nvSpPr>
          <p:spPr>
            <a:xfrm>
              <a:off x="2357390" y="6143668"/>
              <a:ext cx="642910" cy="5000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이등변 삼각형 43"/>
            <p:cNvSpPr/>
            <p:nvPr/>
          </p:nvSpPr>
          <p:spPr>
            <a:xfrm>
              <a:off x="3000364" y="6143668"/>
              <a:ext cx="642910" cy="5000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이등변 삼각형 44"/>
            <p:cNvSpPr/>
            <p:nvPr/>
          </p:nvSpPr>
          <p:spPr>
            <a:xfrm>
              <a:off x="3643338" y="6143620"/>
              <a:ext cx="642910" cy="5000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이등변 삼각형 45"/>
            <p:cNvSpPr/>
            <p:nvPr/>
          </p:nvSpPr>
          <p:spPr>
            <a:xfrm>
              <a:off x="4286248" y="6143620"/>
              <a:ext cx="642910" cy="5000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이등변 삼각형 46"/>
            <p:cNvSpPr/>
            <p:nvPr/>
          </p:nvSpPr>
          <p:spPr>
            <a:xfrm>
              <a:off x="4929222" y="6143620"/>
              <a:ext cx="642910" cy="5000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이등변 삼각형 47"/>
            <p:cNvSpPr/>
            <p:nvPr/>
          </p:nvSpPr>
          <p:spPr>
            <a:xfrm>
              <a:off x="5572132" y="6143644"/>
              <a:ext cx="642910" cy="5000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이등변 삼각형 48"/>
            <p:cNvSpPr/>
            <p:nvPr/>
          </p:nvSpPr>
          <p:spPr>
            <a:xfrm>
              <a:off x="6215042" y="6143644"/>
              <a:ext cx="642910" cy="5000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이등변 삼각형 49"/>
            <p:cNvSpPr/>
            <p:nvPr/>
          </p:nvSpPr>
          <p:spPr>
            <a:xfrm>
              <a:off x="6858016" y="6143644"/>
              <a:ext cx="642910" cy="5000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이등변 삼각형 50"/>
            <p:cNvSpPr/>
            <p:nvPr/>
          </p:nvSpPr>
          <p:spPr>
            <a:xfrm>
              <a:off x="7500990" y="6143644"/>
              <a:ext cx="642910" cy="5000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이등변 삼각형 51"/>
            <p:cNvSpPr/>
            <p:nvPr/>
          </p:nvSpPr>
          <p:spPr>
            <a:xfrm>
              <a:off x="8143900" y="6143644"/>
              <a:ext cx="642910" cy="5000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이등변 삼각형 52"/>
            <p:cNvSpPr/>
            <p:nvPr/>
          </p:nvSpPr>
          <p:spPr>
            <a:xfrm>
              <a:off x="8786874" y="6143644"/>
              <a:ext cx="642910" cy="5000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8" name="양쪽 대괄호 27"/>
          <p:cNvSpPr/>
          <p:nvPr/>
        </p:nvSpPr>
        <p:spPr>
          <a:xfrm>
            <a:off x="228589" y="179512"/>
            <a:ext cx="6400821" cy="571504"/>
          </a:xfrm>
          <a:prstGeom prst="bracketPair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ko-KR" altLang="en-US" sz="4300" spc="-150" dirty="0" smtClean="0">
                <a:solidFill>
                  <a:srgbClr val="66FF66"/>
                </a:solidFill>
                <a:latin typeface="한글아씨-테트리스L" pitchFamily="18" charset="-127"/>
                <a:ea typeface="한글아씨-테트리스L" pitchFamily="18" charset="-127"/>
              </a:rPr>
              <a:t>식</a:t>
            </a:r>
            <a:r>
              <a:rPr lang="ko-KR" altLang="en-US" sz="4300" spc="-150" dirty="0" smtClean="0">
                <a:latin typeface="한글아씨-테트리스L" pitchFamily="18" charset="-127"/>
                <a:ea typeface="한글아씨-테트리스L" pitchFamily="18" charset="-127"/>
              </a:rPr>
              <a:t>이섬유를 꼭 먹어야 하는 </a:t>
            </a:r>
            <a:r>
              <a:rPr lang="en-US" altLang="ko-KR" sz="4300" spc="-150" dirty="0" smtClean="0">
                <a:solidFill>
                  <a:srgbClr val="66FF66"/>
                </a:solidFill>
                <a:latin typeface="한글아씨-테트리스L" pitchFamily="18" charset="-127"/>
                <a:ea typeface="한글아씨-테트리스L" pitchFamily="18" charset="-127"/>
              </a:rPr>
              <a:t>5</a:t>
            </a:r>
            <a:r>
              <a:rPr lang="ko-KR" altLang="en-US" sz="4300" spc="-150" dirty="0" smtClean="0">
                <a:latin typeface="한글아씨-테트리스L" pitchFamily="18" charset="-127"/>
                <a:ea typeface="한글아씨-테트리스L" pitchFamily="18" charset="-127"/>
              </a:rPr>
              <a:t>가지 이유</a:t>
            </a:r>
            <a:endParaRPr lang="ko-KR" altLang="en-US" sz="4300" spc="-150" dirty="0">
              <a:latin typeface="한글아씨-테트리스L" pitchFamily="18" charset="-127"/>
              <a:ea typeface="한글아씨-테트리스L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137499" y="1109127"/>
            <a:ext cx="35795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 smtClean="0">
                <a:ln w="952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66FF33"/>
                </a:solidFill>
                <a:latin typeface="나눔고딕 ExtraBold" pitchFamily="50" charset="-127"/>
                <a:ea typeface="나눔고딕 ExtraBold" pitchFamily="50" charset="-127"/>
              </a:rPr>
              <a:t>[1]</a:t>
            </a:r>
            <a:r>
              <a:rPr lang="en-US" altLang="ko-KR" sz="2000" b="1" dirty="0" smtClean="0">
                <a:ln w="9525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400" b="1" dirty="0">
                <a:solidFill>
                  <a:srgbClr val="66FF33"/>
                </a:solidFill>
                <a:latin typeface="한글아씨-테트리스L" pitchFamily="18" charset="-127"/>
                <a:ea typeface="한글아씨-테트리스L" pitchFamily="18" charset="-127"/>
              </a:rPr>
              <a:t>식</a:t>
            </a:r>
            <a:r>
              <a:rPr lang="ko-KR" altLang="en-US" sz="2400" dirty="0">
                <a:latin typeface="한글아씨-테트리스L" pitchFamily="18" charset="-127"/>
                <a:ea typeface="한글아씨-테트리스L" pitchFamily="18" charset="-127"/>
              </a:rPr>
              <a:t>이섬유는 ‘콜레스테롤’을 낮춰준다</a:t>
            </a:r>
            <a:r>
              <a:rPr lang="en-US" altLang="ko-KR" sz="2400" dirty="0">
                <a:latin typeface="한글아씨-테트리스L" pitchFamily="18" charset="-127"/>
                <a:ea typeface="한글아씨-테트리스L" pitchFamily="18" charset="-127"/>
              </a:rPr>
              <a:t>. </a:t>
            </a:r>
            <a:endParaRPr lang="en-US" altLang="ko-KR" sz="2400" b="1" dirty="0" smtClean="0">
              <a:ln w="9525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65000"/>
                </a:schemeClr>
              </a:solidFill>
              <a:latin typeface="한글아씨-테트리스L" pitchFamily="18" charset="-127"/>
              <a:ea typeface="한글아씨-테트리스L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207" y="1584727"/>
            <a:ext cx="658478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과거 콩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완두콩 등의 식이섬유가 풍부한 식품을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섭취했을 경우</a:t>
            </a:r>
            <a:endParaRPr lang="en-US" altLang="ko-KR" sz="1400" dirty="0">
              <a:latin typeface="나눔고딕" pitchFamily="50" charset="-127"/>
              <a:ea typeface="나눔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해당 물질 속 가용성 섬유소가 위장의 공복감을 저하시키고 음식물 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흡수를 더디게 하며 콜레스테롤을 걸러낸다는 것이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임상실험으로 증명된 바 있다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37499" y="2627784"/>
            <a:ext cx="35795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 smtClean="0">
                <a:ln w="952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66FF33"/>
                </a:solidFill>
                <a:latin typeface="나눔고딕 ExtraBold" pitchFamily="50" charset="-127"/>
                <a:ea typeface="나눔고딕 ExtraBold" pitchFamily="50" charset="-127"/>
              </a:rPr>
              <a:t>[2]</a:t>
            </a:r>
            <a:r>
              <a:rPr lang="en-US" altLang="ko-KR" sz="2000" b="1" dirty="0" smtClean="0">
                <a:ln w="9525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400" b="1" dirty="0">
                <a:solidFill>
                  <a:srgbClr val="66FF33"/>
                </a:solidFill>
                <a:latin typeface="한글아씨-테트리스L" pitchFamily="18" charset="-127"/>
                <a:ea typeface="한글아씨-테트리스L" pitchFamily="18" charset="-127"/>
              </a:rPr>
              <a:t>식</a:t>
            </a:r>
            <a:r>
              <a:rPr lang="ko-KR" altLang="en-US" sz="2400" dirty="0">
                <a:latin typeface="한글아씨-테트리스L" pitchFamily="18" charset="-127"/>
                <a:ea typeface="한글아씨-테트리스L" pitchFamily="18" charset="-127"/>
              </a:rPr>
              <a:t>이섬유는 ‘심장’을 보호해준다</a:t>
            </a:r>
            <a:r>
              <a:rPr lang="en-US" altLang="ko-KR" sz="2400" dirty="0" smtClean="0">
                <a:latin typeface="한글아씨-테트리스L" pitchFamily="18" charset="-127"/>
                <a:ea typeface="한글아씨-테트리스L" pitchFamily="18" charset="-127"/>
              </a:rPr>
              <a:t>.</a:t>
            </a:r>
            <a:endParaRPr lang="en-US" altLang="ko-KR" sz="2400" b="1" dirty="0" smtClean="0">
              <a:ln w="9525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65000"/>
                </a:schemeClr>
              </a:solidFill>
              <a:latin typeface="한글아씨-테트리스L" pitchFamily="18" charset="-127"/>
              <a:ea typeface="한글아씨-테트리스L" pitchFamily="18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16632" y="3131840"/>
            <a:ext cx="65847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의료 통계적으로 식이섬유가 풍부한 음식을 다량 섭취한 사람들은 그렇지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않은 사람들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에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비해 심장발작 등의 심장질환이 발병될 확률이 현저히 낮은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것으로 나타났다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. </a:t>
            </a:r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137499" y="3923928"/>
            <a:ext cx="37487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>
                <a:ln w="952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66FF33"/>
                </a:solidFill>
                <a:latin typeface="나눔고딕 ExtraBold" pitchFamily="50" charset="-127"/>
                <a:ea typeface="나눔고딕 ExtraBold" pitchFamily="50" charset="-127"/>
              </a:rPr>
              <a:t>[</a:t>
            </a:r>
            <a:r>
              <a:rPr lang="en-US" altLang="ko-KR" sz="2000" b="1" dirty="0" smtClean="0">
                <a:ln w="952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66FF33"/>
                </a:solidFill>
                <a:latin typeface="나눔고딕 ExtraBold" pitchFamily="50" charset="-127"/>
                <a:ea typeface="나눔고딕 ExtraBold" pitchFamily="50" charset="-127"/>
              </a:rPr>
              <a:t>3]</a:t>
            </a:r>
            <a:r>
              <a:rPr lang="en-US" altLang="ko-KR" sz="2000" b="1" dirty="0" smtClean="0">
                <a:ln w="9525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400" b="1" dirty="0">
                <a:solidFill>
                  <a:srgbClr val="66FF33"/>
                </a:solidFill>
                <a:latin typeface="한글아씨-테트리스L" pitchFamily="18" charset="-127"/>
                <a:ea typeface="한글아씨-테트리스L" pitchFamily="18" charset="-127"/>
              </a:rPr>
              <a:t>식</a:t>
            </a:r>
            <a:r>
              <a:rPr lang="ko-KR" altLang="en-US" sz="2400" dirty="0">
                <a:latin typeface="한글아씨-테트리스L" pitchFamily="18" charset="-127"/>
                <a:ea typeface="한글아씨-테트리스L" pitchFamily="18" charset="-127"/>
              </a:rPr>
              <a:t>이섬유는 ‘혈당’을 알맞게 제어해준다</a:t>
            </a:r>
            <a:r>
              <a:rPr lang="en-US" altLang="ko-KR" sz="2400" dirty="0" smtClean="0">
                <a:latin typeface="한글아씨-테트리스L" pitchFamily="18" charset="-127"/>
                <a:ea typeface="한글아씨-테트리스L" pitchFamily="18" charset="-127"/>
              </a:rPr>
              <a:t>.</a:t>
            </a:r>
            <a:endParaRPr lang="en-US" altLang="ko-KR" sz="2400" b="1" dirty="0" smtClean="0">
              <a:ln w="9525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65000"/>
                </a:schemeClr>
              </a:solidFill>
              <a:latin typeface="한글아씨-테트리스L" pitchFamily="18" charset="-127"/>
              <a:ea typeface="한글아씨-테트리스L" pitchFamily="18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28207" y="4427984"/>
            <a:ext cx="658478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식이섬유는 혈액 속 당분을 걸러내 인슐린 양을 낮추고 저항성을 높인다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이는 당뇨병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환자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치료에 있어서 매우 중요한 의미를 갖는다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뿐만 아니라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장내 염분을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몸 밖으로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배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dirty="0" err="1" smtClean="0">
                <a:latin typeface="나눔고딕" pitchFamily="50" charset="-127"/>
                <a:ea typeface="나눔고딕" pitchFamily="50" charset="-127"/>
              </a:rPr>
              <a:t>출시켜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혈압이 올라가는 것을 막아주는데 고혈압 치료와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예방에도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도움이 된다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. </a:t>
            </a:r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137499" y="5508104"/>
            <a:ext cx="35795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 smtClean="0">
                <a:ln w="952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66FF33"/>
                </a:solidFill>
                <a:latin typeface="나눔고딕 ExtraBold" pitchFamily="50" charset="-127"/>
                <a:ea typeface="나눔고딕 ExtraBold" pitchFamily="50" charset="-127"/>
              </a:rPr>
              <a:t>[4]</a:t>
            </a:r>
            <a:r>
              <a:rPr lang="en-US" altLang="ko-KR" sz="2000" b="1" dirty="0" smtClean="0">
                <a:ln w="9525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400" b="1" dirty="0">
                <a:solidFill>
                  <a:srgbClr val="66FF33"/>
                </a:solidFill>
                <a:latin typeface="한글아씨-테트리스L" pitchFamily="18" charset="-127"/>
                <a:ea typeface="한글아씨-테트리스L" pitchFamily="18" charset="-127"/>
              </a:rPr>
              <a:t>식</a:t>
            </a:r>
            <a:r>
              <a:rPr lang="ko-KR" altLang="en-US" sz="2400" dirty="0">
                <a:latin typeface="한글아씨-테트리스L" pitchFamily="18" charset="-127"/>
                <a:ea typeface="한글아씨-테트리스L" pitchFamily="18" charset="-127"/>
              </a:rPr>
              <a:t>이섬유는 ‘변비’를 치료한다</a:t>
            </a:r>
            <a:r>
              <a:rPr lang="en-US" altLang="ko-KR" sz="2400" dirty="0">
                <a:latin typeface="한글아씨-테트리스L" pitchFamily="18" charset="-127"/>
                <a:ea typeface="한글아씨-테트리스L" pitchFamily="18" charset="-127"/>
              </a:rPr>
              <a:t>. </a:t>
            </a:r>
            <a:endParaRPr lang="en-US" altLang="ko-KR" sz="2400" b="1" dirty="0" smtClean="0">
              <a:ln w="9525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65000"/>
                </a:schemeClr>
              </a:solidFill>
              <a:latin typeface="한글아씨-테트리스L" pitchFamily="18" charset="-127"/>
              <a:ea typeface="한글아씨-테트리스L" pitchFamily="18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28207" y="5988060"/>
            <a:ext cx="65847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식이섬유는 대장 운동을 촉진시켜 변이 내장을 통과하는 시간을 짧게 해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결과적으로 </a:t>
            </a:r>
            <a:endParaRPr lang="en-US" altLang="ko-KR" sz="1400" dirty="0">
              <a:latin typeface="나눔고딕" pitchFamily="50" charset="-127"/>
              <a:ea typeface="나눔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dirty="0" err="1" smtClean="0">
                <a:latin typeface="나눔고딕" pitchFamily="50" charset="-127"/>
                <a:ea typeface="나눔고딕" pitchFamily="50" charset="-127"/>
              </a:rPr>
              <a:t>배변량을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증가시킨다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배변이 원활해지기에 변비는 자연히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줄어들게 된다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. </a:t>
            </a:r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116632" y="6804248"/>
            <a:ext cx="35795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 smtClean="0">
                <a:ln w="952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66FF33"/>
                </a:solidFill>
                <a:latin typeface="나눔고딕 ExtraBold" pitchFamily="50" charset="-127"/>
                <a:ea typeface="나눔고딕 ExtraBold" pitchFamily="50" charset="-127"/>
              </a:rPr>
              <a:t>[5] </a:t>
            </a:r>
            <a:r>
              <a:rPr lang="ko-KR" altLang="en-US" sz="2400" b="1" dirty="0" smtClean="0">
                <a:solidFill>
                  <a:srgbClr val="66FF33"/>
                </a:solidFill>
                <a:latin typeface="한글아씨-테트리스L" pitchFamily="18" charset="-127"/>
                <a:ea typeface="한글아씨-테트리스L" pitchFamily="18" charset="-127"/>
              </a:rPr>
              <a:t>식</a:t>
            </a:r>
            <a:r>
              <a:rPr lang="ko-KR" altLang="en-US" sz="2400" dirty="0" smtClean="0">
                <a:latin typeface="한글아씨-테트리스L" pitchFamily="18" charset="-127"/>
                <a:ea typeface="한글아씨-테트리스L" pitchFamily="18" charset="-127"/>
              </a:rPr>
              <a:t>이섬유는 </a:t>
            </a:r>
            <a:r>
              <a:rPr lang="ko-KR" altLang="en-US" sz="2400" dirty="0">
                <a:latin typeface="한글아씨-테트리스L" pitchFamily="18" charset="-127"/>
                <a:ea typeface="한글아씨-테트리스L" pitchFamily="18" charset="-127"/>
              </a:rPr>
              <a:t>‘체중감량’에 도움이 된다</a:t>
            </a:r>
            <a:r>
              <a:rPr lang="en-US" altLang="ko-KR" sz="2400" dirty="0">
                <a:latin typeface="한글아씨-테트리스L" pitchFamily="18" charset="-127"/>
                <a:ea typeface="한글아씨-테트리스L" pitchFamily="18" charset="-127"/>
              </a:rPr>
              <a:t>. </a:t>
            </a:r>
            <a:endParaRPr lang="en-US" altLang="ko-KR" sz="2400" b="1" dirty="0" smtClean="0">
              <a:ln w="9525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65000"/>
                </a:schemeClr>
              </a:solidFill>
              <a:latin typeface="한글아씨-테트리스L" pitchFamily="18" charset="-127"/>
              <a:ea typeface="한글아씨-테트리스L" pitchFamily="18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16632" y="7275492"/>
            <a:ext cx="6584786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배변이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원활해지므로 변비가 없어지고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따라서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체중감량에도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도움이 된다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또한 적은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칼로리를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섭취하더라도 배가 든든해 과식을 </a:t>
            </a:r>
            <a:r>
              <a:rPr lang="ko-KR" altLang="en-US" sz="1400" dirty="0" err="1" smtClean="0">
                <a:latin typeface="나눔고딕" pitchFamily="50" charset="-127"/>
                <a:ea typeface="나눔고딕" pitchFamily="50" charset="-127"/>
              </a:rPr>
              <a:t>하지않도록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도와준다</a:t>
            </a:r>
            <a:r>
              <a:rPr lang="en-US" altLang="ko-KR" sz="1400" dirty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하지만 식이섬유 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섭취가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과해지면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칼슘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철분 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아연 등 무기질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흡수를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오히려 방해할 </a:t>
            </a: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수 있기에 적절한</a:t>
            </a:r>
            <a:endParaRPr lang="en-US" altLang="ko-KR" sz="14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1400" dirty="0" smtClean="0">
                <a:latin typeface="나눔고딕" pitchFamily="50" charset="-127"/>
                <a:ea typeface="나눔고딕" pitchFamily="50" charset="-127"/>
              </a:rPr>
              <a:t>조절이 </a:t>
            </a:r>
            <a:r>
              <a:rPr lang="ko-KR" altLang="en-US" sz="1400" dirty="0">
                <a:latin typeface="나눔고딕" pitchFamily="50" charset="-127"/>
                <a:ea typeface="나눔고딕" pitchFamily="50" charset="-127"/>
              </a:rPr>
              <a:t>필요하다</a:t>
            </a:r>
            <a:r>
              <a:rPr lang="en-US" altLang="ko-KR" sz="14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97" t="33106" r="62093" b="53749"/>
          <a:stretch/>
        </p:blipFill>
        <p:spPr>
          <a:xfrm flipH="1">
            <a:off x="3657567" y="1191078"/>
            <a:ext cx="923561" cy="3565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212</Words>
  <Application>Microsoft Office PowerPoint</Application>
  <PresentationFormat>화면 슬라이드 쇼(4:3)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굴림</vt:lpstr>
      <vt:lpstr>Arial</vt:lpstr>
      <vt:lpstr>맑은 고딕</vt:lpstr>
      <vt:lpstr>나눔고딕</vt:lpstr>
      <vt:lpstr>나눔고딕 ExtraBold</vt:lpstr>
      <vt:lpstr>한글아씨-테트리스L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PC</dc:creator>
  <cp:lastModifiedBy>k</cp:lastModifiedBy>
  <cp:revision>26</cp:revision>
  <cp:lastPrinted>2014-04-24T05:55:07Z</cp:lastPrinted>
  <dcterms:created xsi:type="dcterms:W3CDTF">2013-08-30T09:17:47Z</dcterms:created>
  <dcterms:modified xsi:type="dcterms:W3CDTF">2014-04-24T06:00:20Z</dcterms:modified>
</cp:coreProperties>
</file>